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17"/>
  </p:notesMasterIdLst>
  <p:sldIdLst>
    <p:sldId id="270" r:id="rId2"/>
    <p:sldId id="276" r:id="rId3"/>
    <p:sldId id="259" r:id="rId4"/>
    <p:sldId id="261" r:id="rId5"/>
    <p:sldId id="271" r:id="rId6"/>
    <p:sldId id="275" r:id="rId7"/>
    <p:sldId id="274" r:id="rId8"/>
    <p:sldId id="273" r:id="rId9"/>
    <p:sldId id="267" r:id="rId10"/>
    <p:sldId id="272" r:id="rId11"/>
    <p:sldId id="262" r:id="rId12"/>
    <p:sldId id="263" r:id="rId13"/>
    <p:sldId id="264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58" autoAdjust="0"/>
  </p:normalViewPr>
  <p:slideViewPr>
    <p:cSldViewPr snapToGrid="0" snapToObjects="1" showGuides="1">
      <p:cViewPr>
        <p:scale>
          <a:sx n="100" d="100"/>
          <a:sy n="100" d="100"/>
        </p:scale>
        <p:origin x="-1936" y="-416"/>
      </p:cViewPr>
      <p:guideLst>
        <p:guide orient="horz" pos="1830"/>
        <p:guide pos="52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1C096-6A19-8043-B572-D6BFB2702A1B}" type="datetimeFigureOut">
              <a:rPr lang="en-US" smtClean="0"/>
              <a:t>10/28/14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C6E961-040C-0842-ABB8-1E19FFD06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39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TEPM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Tetrakis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(4-ethynylphenyl)methane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6E961-040C-0842-ABB8-1E19FFD064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7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6E961-040C-0842-ABB8-1E19FFD064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5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on </a:t>
            </a:r>
            <a:r>
              <a:rPr lang="en-US" dirty="0" err="1" smtClean="0"/>
              <a:t>yls</a:t>
            </a:r>
            <a:r>
              <a:rPr lang="en-US" baseline="0" smtClean="0"/>
              <a:t> in MOFs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C6E961-040C-0842-ABB8-1E19FFD064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9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441ED-22D9-48D6-AD92-DEFB122789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8723-F94F-B04E-A1AB-1A65B6973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82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8723-F94F-B04E-A1AB-1A65B6973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7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8723-F94F-B04E-A1AB-1A65B6973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8723-F94F-B04E-A1AB-1A65B6973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81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8723-F94F-B04E-A1AB-1A65B6973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6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8723-F94F-B04E-A1AB-1A65B6973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19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8723-F94F-B04E-A1AB-1A65B6973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3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8723-F94F-B04E-A1AB-1A65B6973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44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7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88723-F94F-B04E-A1AB-1A65B6973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9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198C7-CB10-E849-A946-BF57702357CC}" type="datetimeFigureOut">
              <a:rPr lang="en-US" smtClean="0"/>
              <a:pPr/>
              <a:t>10/28/14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88723-F94F-B04E-A1AB-1A65B6973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gif"/><Relationship Id="rId8" Type="http://schemas.openxmlformats.org/officeDocument/2006/relationships/image" Target="../media/image7.gif"/><Relationship Id="rId9" Type="http://schemas.openxmlformats.org/officeDocument/2006/relationships/image" Target="../media/image8.gif"/><Relationship Id="rId10" Type="http://schemas.openxmlformats.org/officeDocument/2006/relationships/image" Target="../media/image9.png"/><Relationship Id="rId11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4" Type="http://schemas.openxmlformats.org/officeDocument/2006/relationships/image" Target="../media/image29.gif"/><Relationship Id="rId5" Type="http://schemas.openxmlformats.org/officeDocument/2006/relationships/image" Target="../media/image30.gif"/><Relationship Id="rId6" Type="http://schemas.openxmlformats.org/officeDocument/2006/relationships/image" Target="../media/image31.gif"/><Relationship Id="rId7" Type="http://schemas.openxmlformats.org/officeDocument/2006/relationships/image" Target="../media/image32.gif"/><Relationship Id="rId8" Type="http://schemas.openxmlformats.org/officeDocument/2006/relationships/image" Target="../media/image33.gif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4" Type="http://schemas.openxmlformats.org/officeDocument/2006/relationships/image" Target="../media/image28.gif"/><Relationship Id="rId5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gif"/><Relationship Id="rId7" Type="http://schemas.openxmlformats.org/officeDocument/2006/relationships/image" Target="../media/image7.gif"/><Relationship Id="rId8" Type="http://schemas.openxmlformats.org/officeDocument/2006/relationships/image" Target="../media/image8.gif"/><Relationship Id="rId9" Type="http://schemas.openxmlformats.org/officeDocument/2006/relationships/image" Target="../media/image9.png"/><Relationship Id="rId10" Type="http://schemas.openxmlformats.org/officeDocument/2006/relationships/image" Target="../media/image10.gif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microsoft.com/office/2007/relationships/hdphoto" Target="../media/hdphoto1.wdp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3.gif"/><Relationship Id="rId10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1</a:t>
            </a:r>
          </a:p>
          <a:p>
            <a:r>
              <a:rPr lang="en-US" dirty="0" smtClean="0"/>
              <a:t>Figure 1</a:t>
            </a:r>
            <a:endParaRPr lang="en-US" dirty="0"/>
          </a:p>
        </p:txBody>
      </p:sp>
      <p:pic>
        <p:nvPicPr>
          <p:cNvPr id="3" name="Picture 2" descr="mof_white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2" b="7407"/>
          <a:stretch/>
        </p:blipFill>
        <p:spPr>
          <a:xfrm>
            <a:off x="6308390" y="1308981"/>
            <a:ext cx="2447033" cy="51045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03400" y="1003741"/>
            <a:ext cx="8547100" cy="5104518"/>
          </a:xfrm>
          <a:prstGeom prst="rect">
            <a:avLst/>
          </a:prstGeom>
          <a:noFill/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at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6866">
            <a:off x="4531131" y="5511678"/>
            <a:ext cx="695401" cy="596581"/>
          </a:xfrm>
          <a:prstGeom prst="rect">
            <a:avLst/>
          </a:prstGeom>
        </p:spPr>
      </p:pic>
      <p:pic>
        <p:nvPicPr>
          <p:cNvPr id="8" name="Picture 7" descr="imidazo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45" y="3925392"/>
            <a:ext cx="1025787" cy="1205408"/>
          </a:xfrm>
          <a:prstGeom prst="rect">
            <a:avLst/>
          </a:prstGeom>
        </p:spPr>
      </p:pic>
      <p:pic>
        <p:nvPicPr>
          <p:cNvPr id="12" name="Picture 11" descr="linker.tg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4" t="31112" r="17836" b="32221"/>
          <a:stretch/>
        </p:blipFill>
        <p:spPr>
          <a:xfrm>
            <a:off x="3888916" y="2862738"/>
            <a:ext cx="2041424" cy="935653"/>
          </a:xfrm>
          <a:prstGeom prst="rect">
            <a:avLst/>
          </a:prstGeom>
        </p:spPr>
      </p:pic>
      <p:pic>
        <p:nvPicPr>
          <p:cNvPr id="15" name="Picture 14" descr="hkust1linker.tga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2" t="21926" r="28704" b="26524"/>
          <a:stretch/>
        </p:blipFill>
        <p:spPr>
          <a:xfrm>
            <a:off x="4176154" y="1537581"/>
            <a:ext cx="1463900" cy="1223963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0" name="Group 19"/>
          <p:cNvGrpSpPr/>
          <p:nvPr/>
        </p:nvGrpSpPr>
        <p:grpSpPr>
          <a:xfrm>
            <a:off x="746459" y="2226174"/>
            <a:ext cx="2618644" cy="3259191"/>
            <a:chOff x="746459" y="2226174"/>
            <a:chExt cx="2618644" cy="3259191"/>
          </a:xfrm>
        </p:grpSpPr>
        <p:pic>
          <p:nvPicPr>
            <p:cNvPr id="2" name="Picture 1" descr="K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452" y="2930684"/>
              <a:ext cx="287246" cy="284254"/>
            </a:xfrm>
            <a:prstGeom prst="rect">
              <a:avLst/>
            </a:prstGeom>
          </p:spPr>
        </p:pic>
        <p:pic>
          <p:nvPicPr>
            <p:cNvPr id="4" name="Picture 3" descr="L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575" y="3736611"/>
              <a:ext cx="281807" cy="277405"/>
            </a:xfrm>
            <a:prstGeom prst="rect">
              <a:avLst/>
            </a:prstGeom>
          </p:spPr>
        </p:pic>
        <p:pic>
          <p:nvPicPr>
            <p:cNvPr id="13" name="Picture 12" descr="Rb.gi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101" y="4572000"/>
              <a:ext cx="315002" cy="311721"/>
            </a:xfrm>
            <a:prstGeom prst="rect">
              <a:avLst/>
            </a:prstGeom>
          </p:spPr>
        </p:pic>
        <p:pic>
          <p:nvPicPr>
            <p:cNvPr id="14" name="Picture 13" descr="monomer_water.tga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31" t="15680" r="19861" b="16931"/>
            <a:stretch/>
          </p:blipFill>
          <p:spPr>
            <a:xfrm>
              <a:off x="746459" y="2226174"/>
              <a:ext cx="1920541" cy="1339399"/>
            </a:xfrm>
            <a:prstGeom prst="rect">
              <a:avLst/>
            </a:prstGeom>
          </p:spPr>
        </p:pic>
        <p:pic>
          <p:nvPicPr>
            <p:cNvPr id="16" name="Picture 15" descr="np-water.gi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99" y="4104277"/>
              <a:ext cx="1567555" cy="138108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710803" y="308401"/>
            <a:ext cx="268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Actinyl and An</a:t>
            </a:r>
            <a:r>
              <a:rPr lang="en-US" sz="2400" b="1" baseline="30000" dirty="0">
                <a:latin typeface="Helvetica Light"/>
                <a:cs typeface="Helvetica Light"/>
              </a:rPr>
              <a:t>3</a:t>
            </a:r>
            <a:r>
              <a:rPr lang="en-US" sz="2400" b="1" baseline="30000" dirty="0" smtClean="0">
                <a:latin typeface="Helvetica Light"/>
                <a:cs typeface="Helvetica Light"/>
              </a:rPr>
              <a:t>+</a:t>
            </a:r>
            <a:r>
              <a:rPr lang="en-US" sz="2400" b="1" dirty="0" smtClean="0">
                <a:latin typeface="Helvetica Light"/>
                <a:cs typeface="Helvetica Light"/>
              </a:rPr>
              <a:t>/Ln</a:t>
            </a:r>
            <a:r>
              <a:rPr lang="en-US" sz="2400" b="1" baseline="30000" dirty="0" smtClean="0">
                <a:latin typeface="Helvetica Light"/>
                <a:cs typeface="Helvetica Light"/>
              </a:rPr>
              <a:t>3+ </a:t>
            </a:r>
            <a:r>
              <a:rPr lang="en-US" sz="2400" b="1" dirty="0" smtClean="0">
                <a:latin typeface="Helvetica Light"/>
                <a:cs typeface="Helvetica Light"/>
              </a:rPr>
              <a:t>ions</a:t>
            </a:r>
            <a:endParaRPr lang="en-US" sz="2400" b="1" dirty="0">
              <a:latin typeface="Helvetica Light"/>
              <a:cs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68303" y="129251"/>
            <a:ext cx="268009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Competition between linkers and solvent</a:t>
            </a:r>
            <a:endParaRPr lang="en-US" sz="2400" b="1" dirty="0">
              <a:latin typeface="Helvetica Light"/>
              <a:cs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89626" y="131652"/>
            <a:ext cx="268009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Selective binding of one heavy element</a:t>
            </a:r>
            <a:endParaRPr lang="en-US" sz="2400" b="1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72302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38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roplet-white.tg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69"/>
            <a:ext cx="9144000" cy="604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3</a:t>
            </a:r>
          </a:p>
          <a:p>
            <a:r>
              <a:rPr lang="en-US" dirty="0" smtClean="0"/>
              <a:t>Figure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0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3</a:t>
            </a:r>
          </a:p>
          <a:p>
            <a:r>
              <a:rPr lang="en-US" dirty="0" smtClean="0"/>
              <a:t>Figure 3</a:t>
            </a:r>
            <a:endParaRPr lang="en-US" dirty="0"/>
          </a:p>
        </p:txBody>
      </p:sp>
      <p:pic>
        <p:nvPicPr>
          <p:cNvPr id="5" name="Picture 4" descr="u2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843382"/>
            <a:ext cx="1868558" cy="18685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u24_topolog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68" y="903871"/>
            <a:ext cx="1758350" cy="17504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U60Ox_depth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11" y="3153750"/>
            <a:ext cx="2722857" cy="2726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u60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3328128"/>
            <a:ext cx="2320902" cy="2320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u60_topology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55" y="3329142"/>
            <a:ext cx="2349627" cy="2335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u24p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69" y="614495"/>
            <a:ext cx="2384131" cy="2378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S.tga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821" b="14219"/>
          <a:stretch>
            <a:fillRect/>
          </a:stretch>
        </p:blipFill>
        <p:spPr>
          <a:xfrm>
            <a:off x="-398978" y="949847"/>
            <a:ext cx="2348290" cy="1666353"/>
          </a:xfrm>
          <a:prstGeom prst="rect">
            <a:avLst/>
          </a:prstGeom>
        </p:spPr>
      </p:pic>
      <p:pic>
        <p:nvPicPr>
          <p:cNvPr id="12" name="Picture 11" descr="P.tga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821" b="14219"/>
          <a:stretch>
            <a:fillRect/>
          </a:stretch>
        </p:blipFill>
        <p:spPr>
          <a:xfrm>
            <a:off x="-407833" y="3669348"/>
            <a:ext cx="2348290" cy="16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4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93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3</a:t>
            </a:r>
          </a:p>
          <a:p>
            <a:r>
              <a:rPr lang="en-US" dirty="0" smtClean="0"/>
              <a:t>Figure 1</a:t>
            </a:r>
            <a:endParaRPr lang="en-US" dirty="0"/>
          </a:p>
        </p:txBody>
      </p:sp>
      <p:pic>
        <p:nvPicPr>
          <p:cNvPr id="3" name="Picture 2" descr="2014-02-01 12.06.3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0" t="64211" r="17639"/>
          <a:stretch/>
        </p:blipFill>
        <p:spPr>
          <a:xfrm>
            <a:off x="1286567" y="1722416"/>
            <a:ext cx="6342266" cy="3414236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 descr="u6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3549686"/>
            <a:ext cx="812800" cy="812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u2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1" y="3013032"/>
            <a:ext cx="798036" cy="798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perox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50" y="3013032"/>
            <a:ext cx="1194250" cy="1005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urved Right Arrow 7"/>
          <p:cNvSpPr/>
          <p:nvPr/>
        </p:nvSpPr>
        <p:spPr>
          <a:xfrm rot="16200000">
            <a:off x="4133087" y="2909100"/>
            <a:ext cx="1004829" cy="3098802"/>
          </a:xfrm>
          <a:prstGeom prst="curvedRightArrow">
            <a:avLst/>
          </a:prstGeom>
          <a:solidFill>
            <a:schemeClr val="bg2">
              <a:lumMod val="50000"/>
            </a:schemeClr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35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1</a:t>
            </a:r>
          </a:p>
          <a:p>
            <a:r>
              <a:rPr lang="en-US" dirty="0" smtClean="0"/>
              <a:t>Figure 1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85750" y="1220081"/>
            <a:ext cx="8547100" cy="5104519"/>
            <a:chOff x="0" y="888999"/>
            <a:chExt cx="9144000" cy="5461001"/>
          </a:xfrm>
          <a:effectLst/>
        </p:grpSpPr>
        <p:pic>
          <p:nvPicPr>
            <p:cNvPr id="9" name="Picture 8" descr="rightside_white.tga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9" t="6930" r="32695" b="7921"/>
            <a:stretch/>
          </p:blipFill>
          <p:spPr>
            <a:xfrm>
              <a:off x="4381499" y="889000"/>
              <a:ext cx="4762501" cy="5461000"/>
            </a:xfrm>
            <a:prstGeom prst="rect">
              <a:avLst/>
            </a:prstGeom>
          </p:spPr>
        </p:pic>
        <p:pic>
          <p:nvPicPr>
            <p:cNvPr id="7" name="Picture 6" descr="lefttside_white.tga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67" t="5623" r="16109" b="8032"/>
            <a:stretch/>
          </p:blipFill>
          <p:spPr>
            <a:xfrm>
              <a:off x="0" y="889000"/>
              <a:ext cx="4572000" cy="5461000"/>
            </a:xfrm>
            <a:prstGeom prst="rect">
              <a:avLst/>
            </a:prstGeom>
          </p:spPr>
        </p:pic>
        <p:pic>
          <p:nvPicPr>
            <p:cNvPr id="3" name="Picture 2" descr="mof_white.gi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2" b="7407"/>
            <a:stretch/>
          </p:blipFill>
          <p:spPr>
            <a:xfrm>
              <a:off x="3263900" y="888999"/>
              <a:ext cx="2617925" cy="5461001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285750" y="1220082"/>
            <a:ext cx="8547100" cy="5104518"/>
          </a:xfrm>
          <a:prstGeom prst="rect">
            <a:avLst/>
          </a:prstGeom>
          <a:noFill/>
          <a:ln w="3810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0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1</a:t>
            </a:r>
          </a:p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3400" y="1003741"/>
            <a:ext cx="8547100" cy="5104518"/>
          </a:xfrm>
          <a:prstGeom prst="rect">
            <a:avLst/>
          </a:prstGeom>
          <a:noFill/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at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6866">
            <a:off x="4531131" y="5511678"/>
            <a:ext cx="695401" cy="596581"/>
          </a:xfrm>
          <a:prstGeom prst="rect">
            <a:avLst/>
          </a:prstGeom>
        </p:spPr>
      </p:pic>
      <p:pic>
        <p:nvPicPr>
          <p:cNvPr id="8" name="Picture 7" descr="imidazo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45" y="3925392"/>
            <a:ext cx="1025787" cy="1205408"/>
          </a:xfrm>
          <a:prstGeom prst="rect">
            <a:avLst/>
          </a:prstGeom>
        </p:spPr>
      </p:pic>
      <p:pic>
        <p:nvPicPr>
          <p:cNvPr id="12" name="Picture 11" descr="linker.tg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4" t="31112" r="17836" b="32221"/>
          <a:stretch/>
        </p:blipFill>
        <p:spPr>
          <a:xfrm>
            <a:off x="3888916" y="2862738"/>
            <a:ext cx="2041424" cy="935653"/>
          </a:xfrm>
          <a:prstGeom prst="rect">
            <a:avLst/>
          </a:prstGeom>
        </p:spPr>
      </p:pic>
      <p:pic>
        <p:nvPicPr>
          <p:cNvPr id="15" name="Picture 14" descr="hkust1linker.tg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2" t="21926" r="28704" b="26524"/>
          <a:stretch/>
        </p:blipFill>
        <p:spPr>
          <a:xfrm>
            <a:off x="4176154" y="1537581"/>
            <a:ext cx="1463900" cy="1223963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0" name="Group 19"/>
          <p:cNvGrpSpPr/>
          <p:nvPr/>
        </p:nvGrpSpPr>
        <p:grpSpPr>
          <a:xfrm>
            <a:off x="746459" y="2226174"/>
            <a:ext cx="2618644" cy="3259191"/>
            <a:chOff x="746459" y="2226174"/>
            <a:chExt cx="2618644" cy="3259191"/>
          </a:xfrm>
        </p:grpSpPr>
        <p:pic>
          <p:nvPicPr>
            <p:cNvPr id="2" name="Picture 1" descr="K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452" y="2930684"/>
              <a:ext cx="287246" cy="284254"/>
            </a:xfrm>
            <a:prstGeom prst="rect">
              <a:avLst/>
            </a:prstGeom>
          </p:spPr>
        </p:pic>
        <p:pic>
          <p:nvPicPr>
            <p:cNvPr id="4" name="Picture 3" descr="L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8575" y="3736611"/>
              <a:ext cx="281807" cy="277405"/>
            </a:xfrm>
            <a:prstGeom prst="rect">
              <a:avLst/>
            </a:prstGeom>
          </p:spPr>
        </p:pic>
        <p:pic>
          <p:nvPicPr>
            <p:cNvPr id="13" name="Picture 12" descr="Rb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101" y="4572000"/>
              <a:ext cx="315002" cy="311721"/>
            </a:xfrm>
            <a:prstGeom prst="rect">
              <a:avLst/>
            </a:prstGeom>
          </p:spPr>
        </p:pic>
        <p:pic>
          <p:nvPicPr>
            <p:cNvPr id="14" name="Picture 13" descr="monomer_water.tga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31" t="15680" r="19861" b="16931"/>
            <a:stretch/>
          </p:blipFill>
          <p:spPr>
            <a:xfrm>
              <a:off x="746459" y="2226174"/>
              <a:ext cx="1920541" cy="1339399"/>
            </a:xfrm>
            <a:prstGeom prst="rect">
              <a:avLst/>
            </a:prstGeom>
          </p:spPr>
        </p:pic>
        <p:pic>
          <p:nvPicPr>
            <p:cNvPr id="16" name="Picture 15" descr="np-water.gi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99" y="4104277"/>
              <a:ext cx="1567555" cy="1381088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710803" y="308401"/>
            <a:ext cx="2680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Actinyl and An</a:t>
            </a:r>
            <a:r>
              <a:rPr lang="en-US" sz="2400" b="1" baseline="30000" dirty="0">
                <a:latin typeface="Helvetica Light"/>
                <a:cs typeface="Helvetica Light"/>
              </a:rPr>
              <a:t>3</a:t>
            </a:r>
            <a:r>
              <a:rPr lang="en-US" sz="2400" b="1" baseline="30000" dirty="0" smtClean="0">
                <a:latin typeface="Helvetica Light"/>
                <a:cs typeface="Helvetica Light"/>
              </a:rPr>
              <a:t>+</a:t>
            </a:r>
            <a:r>
              <a:rPr lang="en-US" sz="2400" b="1" dirty="0" smtClean="0">
                <a:latin typeface="Helvetica Light"/>
                <a:cs typeface="Helvetica Light"/>
              </a:rPr>
              <a:t>/Ln</a:t>
            </a:r>
            <a:r>
              <a:rPr lang="en-US" sz="2400" b="1" baseline="30000" dirty="0" smtClean="0">
                <a:latin typeface="Helvetica Light"/>
                <a:cs typeface="Helvetica Light"/>
              </a:rPr>
              <a:t>3+ </a:t>
            </a:r>
            <a:r>
              <a:rPr lang="en-US" sz="2400" b="1" dirty="0" smtClean="0">
                <a:latin typeface="Helvetica Light"/>
                <a:cs typeface="Helvetica Light"/>
              </a:rPr>
              <a:t>ions</a:t>
            </a:r>
            <a:endParaRPr lang="en-US" sz="2400" b="1" dirty="0">
              <a:latin typeface="Helvetica Light"/>
              <a:cs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68303" y="129251"/>
            <a:ext cx="268009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Competition between linkers and solvent</a:t>
            </a:r>
            <a:endParaRPr lang="en-US" sz="2400" b="1" dirty="0">
              <a:latin typeface="Helvetica Light"/>
              <a:cs typeface="Helvetica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89626" y="131652"/>
            <a:ext cx="268009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Selective binding of one heavy element</a:t>
            </a:r>
            <a:endParaRPr lang="en-US" sz="2400" b="1" dirty="0">
              <a:latin typeface="Helvetica Light"/>
              <a:cs typeface="Helvetica Light"/>
            </a:endParaRPr>
          </a:p>
        </p:txBody>
      </p:sp>
      <p:pic>
        <p:nvPicPr>
          <p:cNvPr id="7" name="Picture 6" descr="mof5.tga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4" t="36944" r="36552" b="28788"/>
          <a:stretch/>
        </p:blipFill>
        <p:spPr>
          <a:xfrm>
            <a:off x="6148523" y="2468565"/>
            <a:ext cx="2884154" cy="2350071"/>
          </a:xfrm>
          <a:prstGeom prst="rect">
            <a:avLst/>
          </a:prstGeom>
          <a:ln w="28575" cmpd="sng">
            <a:solidFill>
              <a:srgbClr val="000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213361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436" y="38100"/>
            <a:ext cx="8833045" cy="63438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27502" y="11811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Zeolite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00191" y="2309795"/>
            <a:ext cx="1700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Zeolitic</a:t>
            </a:r>
            <a:r>
              <a:rPr lang="en-US" dirty="0" smtClean="0"/>
              <a:t> </a:t>
            </a:r>
            <a:r>
              <a:rPr lang="en-US" dirty="0" err="1" smtClean="0"/>
              <a:t>imidazolate</a:t>
            </a:r>
            <a:r>
              <a:rPr lang="en-US" dirty="0" smtClean="0"/>
              <a:t> framework (ZIF)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60490" y="4109203"/>
            <a:ext cx="199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Metal organic framework (MOF)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04967" y="108795"/>
            <a:ext cx="446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Building Units</a:t>
            </a:r>
            <a:endParaRPr lang="en-US" sz="2400" b="1" dirty="0">
              <a:latin typeface="Helvetica Light"/>
              <a:cs typeface="Helvetica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16402" y="104162"/>
            <a:ext cx="222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3D Network</a:t>
            </a:r>
            <a:endParaRPr lang="en-US" sz="2400" b="1" dirty="0">
              <a:latin typeface="Helvetica Light"/>
              <a:cs typeface="Helvetica Ligh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93776" y="2458326"/>
            <a:ext cx="14285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Tetrahedrally</a:t>
            </a:r>
            <a:endParaRPr lang="en-US" dirty="0" smtClean="0"/>
          </a:p>
          <a:p>
            <a:pPr algn="ctr"/>
            <a:r>
              <a:rPr lang="en-US" dirty="0" smtClean="0"/>
              <a:t>Coordinated </a:t>
            </a:r>
          </a:p>
          <a:p>
            <a:pPr algn="ctr"/>
            <a:r>
              <a:rPr lang="en-US" dirty="0" smtClean="0"/>
              <a:t>Metal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402248" y="5418279"/>
            <a:ext cx="199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Porous polymer network (PPN)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109079" y="259998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Imidazole</a:t>
            </a:r>
          </a:p>
          <a:p>
            <a:pPr algn="ctr"/>
            <a:r>
              <a:rPr lang="en-US" dirty="0" smtClean="0"/>
              <a:t>linker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69336" y="4097467"/>
            <a:ext cx="128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Metal Connector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002843" y="4097467"/>
            <a:ext cx="1312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Organic Linker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77336" y="5552559"/>
            <a:ext cx="133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Monomers </a:t>
            </a:r>
            <a:endParaRPr lang="en-US" dirty="0"/>
          </a:p>
        </p:txBody>
      </p:sp>
      <p:pic>
        <p:nvPicPr>
          <p:cNvPr id="55" name="Picture 54" descr="paddlewheel.tg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9" t="23333" r="22500" b="23338"/>
          <a:stretch/>
        </p:blipFill>
        <p:spPr>
          <a:xfrm>
            <a:off x="1894337" y="4072067"/>
            <a:ext cx="945069" cy="707172"/>
          </a:xfrm>
          <a:prstGeom prst="rect">
            <a:avLst/>
          </a:prstGeom>
        </p:spPr>
      </p:pic>
      <p:pic>
        <p:nvPicPr>
          <p:cNvPr id="56" name="Picture 55" descr="hkust1linker.tg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2" t="21926" r="28704" b="26524"/>
          <a:stretch/>
        </p:blipFill>
        <p:spPr>
          <a:xfrm>
            <a:off x="4120711" y="3974723"/>
            <a:ext cx="1063860" cy="8894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7" name="Picture 56" descr="hkust1.tg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8" t="50745" r="27516"/>
          <a:stretch/>
        </p:blipFill>
        <p:spPr>
          <a:xfrm>
            <a:off x="7414487" y="3810371"/>
            <a:ext cx="1517994" cy="1202954"/>
          </a:xfrm>
          <a:prstGeom prst="rect">
            <a:avLst/>
          </a:prstGeom>
          <a:noFill/>
          <a:ln w="9525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094630" y="4780934"/>
            <a:ext cx="56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Cu</a:t>
            </a:r>
            <a:r>
              <a:rPr lang="en-US" sz="1600" baseline="30000" dirty="0" smtClean="0"/>
              <a:t>2+</a:t>
            </a:r>
            <a:endParaRPr lang="en-US" sz="1600" baseline="30000" dirty="0"/>
          </a:p>
        </p:txBody>
      </p:sp>
      <p:sp>
        <p:nvSpPr>
          <p:cNvPr id="58" name="TextBox 57"/>
          <p:cNvSpPr txBox="1"/>
          <p:nvPr/>
        </p:nvSpPr>
        <p:spPr>
          <a:xfrm>
            <a:off x="4445675" y="4790559"/>
            <a:ext cx="435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btc</a:t>
            </a:r>
            <a:endParaRPr lang="en-US" sz="1600" baseline="30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1241279" y="1019264"/>
            <a:ext cx="3382871" cy="738664"/>
            <a:chOff x="1457179" y="1031964"/>
            <a:chExt cx="3382871" cy="738664"/>
          </a:xfrm>
        </p:grpSpPr>
        <p:grpSp>
          <p:nvGrpSpPr>
            <p:cNvPr id="61" name="Group 60"/>
            <p:cNvGrpSpPr/>
            <p:nvPr/>
          </p:nvGrpSpPr>
          <p:grpSpPr>
            <a:xfrm>
              <a:off x="1457179" y="1108164"/>
              <a:ext cx="1236315" cy="549828"/>
              <a:chOff x="1110359" y="1122624"/>
              <a:chExt cx="1236315" cy="549828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1110359" y="1182860"/>
                <a:ext cx="6720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SiO</a:t>
                </a:r>
                <a:r>
                  <a:rPr lang="en-US" baseline="-25000" dirty="0" smtClean="0"/>
                  <a:t>4</a:t>
                </a:r>
                <a:r>
                  <a:rPr lang="en-US" baseline="30000" dirty="0" smtClean="0"/>
                  <a:t>-</a:t>
                </a:r>
                <a:endParaRPr lang="en-US" baseline="-25000" dirty="0"/>
              </a:p>
            </p:txBody>
          </p:sp>
          <p:pic>
            <p:nvPicPr>
              <p:cNvPr id="60" name="Picture 59" descr="sio4_poly.tga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39" t="10889" r="18450" b="23708"/>
              <a:stretch/>
            </p:blipFill>
            <p:spPr>
              <a:xfrm>
                <a:off x="1760629" y="1122624"/>
                <a:ext cx="586045" cy="549828"/>
              </a:xfrm>
              <a:prstGeom prst="rect">
                <a:avLst/>
              </a:prstGeom>
            </p:spPr>
          </p:pic>
        </p:grpSp>
        <p:pic>
          <p:nvPicPr>
            <p:cNvPr id="62" name="Picture 61" descr="alo4h.tga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0" t="16363" r="18490" b="20963"/>
            <a:stretch/>
          </p:blipFill>
          <p:spPr>
            <a:xfrm>
              <a:off x="4130285" y="1040004"/>
              <a:ext cx="709765" cy="65608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2815271" y="1031964"/>
              <a:ext cx="14872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AlO</a:t>
              </a:r>
              <a:r>
                <a:rPr lang="en-US" baseline="-25000" dirty="0" smtClean="0"/>
                <a:t>4</a:t>
              </a:r>
              <a:r>
                <a:rPr lang="en-US" dirty="0" smtClean="0"/>
                <a:t>X</a:t>
              </a:r>
              <a:r>
                <a:rPr lang="en-US" baseline="30000" dirty="0" smtClean="0"/>
                <a:t>-</a:t>
              </a:r>
            </a:p>
            <a:p>
              <a:pPr algn="ctr"/>
              <a:r>
                <a:rPr lang="en-US" sz="1200" dirty="0" smtClean="0"/>
                <a:t>(X=H or other cation)</a:t>
              </a:r>
              <a:endParaRPr lang="en-US" sz="1200" dirty="0"/>
            </a:p>
          </p:txBody>
        </p:sp>
      </p:grpSp>
      <p:pic>
        <p:nvPicPr>
          <p:cNvPr id="65" name="Picture 64" descr="mfi.tga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5" t="57378" r="45480" b="8579"/>
          <a:stretch/>
        </p:blipFill>
        <p:spPr>
          <a:xfrm rot="5400000">
            <a:off x="7574368" y="639606"/>
            <a:ext cx="1202954" cy="1522717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/>
          <p:cNvSpPr txBox="1"/>
          <p:nvPr/>
        </p:nvSpPr>
        <p:spPr>
          <a:xfrm>
            <a:off x="7829785" y="864504"/>
            <a:ext cx="691915" cy="338554"/>
          </a:xfrm>
          <a:prstGeom prst="rect">
            <a:avLst/>
          </a:prstGeom>
          <a:solidFill>
            <a:srgbClr val="F2F2F2"/>
          </a:solidFill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MFI</a:t>
            </a:r>
            <a:endParaRPr lang="en-US" sz="1600" b="1" baseline="-25000" dirty="0"/>
          </a:p>
        </p:txBody>
      </p:sp>
      <p:pic>
        <p:nvPicPr>
          <p:cNvPr id="68" name="Picture 67" descr="imidazole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32" y="2363878"/>
            <a:ext cx="804489" cy="945360"/>
          </a:xfrm>
          <a:prstGeom prst="rect">
            <a:avLst/>
          </a:prstGeom>
        </p:spPr>
      </p:pic>
      <p:pic>
        <p:nvPicPr>
          <p:cNvPr id="69" name="Picture 68" descr="zif1.tga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2" t="27920" r="26187" b="21403"/>
          <a:stretch/>
        </p:blipFill>
        <p:spPr>
          <a:xfrm>
            <a:off x="7414486" y="2318263"/>
            <a:ext cx="1517995" cy="120295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TextBox 69"/>
          <p:cNvSpPr txBox="1"/>
          <p:nvPr/>
        </p:nvSpPr>
        <p:spPr>
          <a:xfrm>
            <a:off x="7829785" y="2401126"/>
            <a:ext cx="6976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ZIF-1</a:t>
            </a:r>
            <a:endParaRPr lang="en-US" sz="1600" b="1" baseline="-25000" dirty="0"/>
          </a:p>
        </p:txBody>
      </p:sp>
      <p:sp>
        <p:nvSpPr>
          <p:cNvPr id="72" name="TextBox 71"/>
          <p:cNvSpPr txBox="1"/>
          <p:nvPr/>
        </p:nvSpPr>
        <p:spPr>
          <a:xfrm>
            <a:off x="7658973" y="3890090"/>
            <a:ext cx="99391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/>
              <a:t>Cu</a:t>
            </a:r>
            <a:r>
              <a:rPr lang="en-US" sz="1600" b="1" baseline="-25000" dirty="0"/>
              <a:t>2</a:t>
            </a:r>
            <a:r>
              <a:rPr lang="en-US" sz="1600" b="1" dirty="0"/>
              <a:t>(</a:t>
            </a:r>
            <a:r>
              <a:rPr lang="en-US" sz="1600" b="1" dirty="0" err="1"/>
              <a:t>btc</a:t>
            </a:r>
            <a:r>
              <a:rPr lang="en-US" sz="1600" b="1" dirty="0"/>
              <a:t>)</a:t>
            </a:r>
            <a:r>
              <a:rPr lang="en-US" sz="1600" b="1" baseline="-25000" dirty="0"/>
              <a:t>3</a:t>
            </a:r>
          </a:p>
        </p:txBody>
      </p:sp>
      <p:pic>
        <p:nvPicPr>
          <p:cNvPr id="73" name="Picture 72" descr="zn.tga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19" t="9245" r="22391" b="25623"/>
          <a:stretch/>
        </p:blipFill>
        <p:spPr>
          <a:xfrm>
            <a:off x="1868829" y="2427954"/>
            <a:ext cx="1000603" cy="87750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2090440" y="3310236"/>
            <a:ext cx="558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Zn</a:t>
            </a:r>
            <a:r>
              <a:rPr lang="en-US" sz="1600" baseline="30000" dirty="0" smtClean="0"/>
              <a:t>2+</a:t>
            </a:r>
            <a:endParaRPr lang="en-US" sz="1600" baseline="30000" dirty="0"/>
          </a:p>
        </p:txBody>
      </p:sp>
      <p:sp>
        <p:nvSpPr>
          <p:cNvPr id="75" name="TextBox 74"/>
          <p:cNvSpPr txBox="1"/>
          <p:nvPr/>
        </p:nvSpPr>
        <p:spPr>
          <a:xfrm>
            <a:off x="4163511" y="3313129"/>
            <a:ext cx="993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imidazole</a:t>
            </a:r>
            <a:endParaRPr lang="en-US" sz="1600" baseline="30000" dirty="0"/>
          </a:p>
        </p:txBody>
      </p:sp>
      <p:pic>
        <p:nvPicPr>
          <p:cNvPr id="76" name="Picture 75" descr="pp1.tga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2" t="12050" r="13133" b="23295"/>
          <a:stretch/>
        </p:blipFill>
        <p:spPr>
          <a:xfrm>
            <a:off x="2972622" y="5220205"/>
            <a:ext cx="1141355" cy="1040444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3356260" y="6062444"/>
            <a:ext cx="73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TEPM</a:t>
            </a:r>
            <a:endParaRPr lang="en-US" sz="1600" baseline="30000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99436" y="2129442"/>
            <a:ext cx="52610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7728" y="3669923"/>
            <a:ext cx="5314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99436" y="5153014"/>
            <a:ext cx="530281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1</a:t>
            </a:r>
          </a:p>
          <a:p>
            <a:r>
              <a:rPr lang="en-US" dirty="0" smtClean="0"/>
              <a:t>Figure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0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dMOF.tg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4" r="38065" b="20640"/>
          <a:stretch/>
        </p:blipFill>
        <p:spPr>
          <a:xfrm>
            <a:off x="5104692" y="2071305"/>
            <a:ext cx="3470929" cy="2615451"/>
          </a:xfrm>
          <a:prstGeom prst="rect">
            <a:avLst/>
          </a:prstGeom>
          <a:ln w="38100" cmpd="sng">
            <a:solidFill>
              <a:schemeClr val="accent6"/>
            </a:solidFill>
          </a:ln>
        </p:spPr>
      </p:pic>
      <p:pic>
        <p:nvPicPr>
          <p:cNvPr id="4" name="Picture 3" descr="MetalCluster.tga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1" t="50702" r="59168" b="31221"/>
          <a:stretch/>
        </p:blipFill>
        <p:spPr>
          <a:xfrm>
            <a:off x="298851" y="2886054"/>
            <a:ext cx="924918" cy="997801"/>
          </a:xfrm>
          <a:prstGeom prst="rect">
            <a:avLst/>
          </a:prstGeom>
        </p:spPr>
      </p:pic>
      <p:pic>
        <p:nvPicPr>
          <p:cNvPr id="6" name="Picture 5" descr="linker.tga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7" t="32626" r="17320" b="34527"/>
          <a:stretch/>
        </p:blipFill>
        <p:spPr>
          <a:xfrm>
            <a:off x="1720156" y="2917812"/>
            <a:ext cx="2268045" cy="920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48914" y="2442580"/>
            <a:ext cx="1617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 Light"/>
                <a:cs typeface="Helvetica Light"/>
              </a:rPr>
              <a:t>Connector</a:t>
            </a:r>
            <a:endParaRPr lang="en-US" sz="2000" b="1" dirty="0">
              <a:latin typeface="Helvetica Light"/>
              <a:cs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3997" y="2433132"/>
            <a:ext cx="1617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 Light"/>
                <a:cs typeface="Helvetica Light"/>
              </a:rPr>
              <a:t>Linker</a:t>
            </a:r>
            <a:endParaRPr lang="en-US" sz="2000" b="1" dirty="0">
              <a:latin typeface="Helvetica Light"/>
              <a:cs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31221" y="1648824"/>
            <a:ext cx="1617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 Light"/>
                <a:cs typeface="Helvetica Light"/>
              </a:rPr>
              <a:t>3D Network</a:t>
            </a:r>
            <a:endParaRPr lang="en-US" sz="2000" b="1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8266" y="2997560"/>
            <a:ext cx="52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+</a:t>
            </a:r>
            <a:endParaRPr lang="en-US" sz="3600" dirty="0">
              <a:latin typeface="Helvetica Light"/>
              <a:cs typeface="Helvetica Ligh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09165" y="3380618"/>
            <a:ext cx="756015" cy="0"/>
          </a:xfrm>
          <a:prstGeom prst="straightConnector1">
            <a:avLst/>
          </a:prstGeom>
          <a:ln w="53975" cap="flat">
            <a:solidFill>
              <a:schemeClr val="tx1"/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45922" y="3953191"/>
            <a:ext cx="1617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 Light"/>
                <a:cs typeface="Helvetica Light"/>
              </a:rPr>
              <a:t>Ln</a:t>
            </a:r>
            <a:r>
              <a:rPr lang="en-US" sz="2400" b="1" baseline="30000" dirty="0" smtClean="0">
                <a:latin typeface="Helvetica Light"/>
                <a:cs typeface="Helvetica Light"/>
              </a:rPr>
              <a:t>3+</a:t>
            </a:r>
            <a:endParaRPr lang="en-US" sz="2000" b="1" baseline="30000" dirty="0">
              <a:latin typeface="Helvetica Light"/>
              <a:cs typeface="Helvetica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6989" y="3962417"/>
            <a:ext cx="1617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latin typeface="Helvetica Light"/>
                <a:cs typeface="Helvetica Light"/>
              </a:rPr>
              <a:t>bypdc</a:t>
            </a:r>
            <a:endParaRPr lang="en-US" sz="2000" b="1" dirty="0">
              <a:latin typeface="Helvetica Light"/>
              <a:cs typeface="Helvetica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8290" y="4728051"/>
            <a:ext cx="4018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Helvetica Light"/>
                <a:cs typeface="Helvetica Light"/>
              </a:rPr>
              <a:t>Ln</a:t>
            </a:r>
            <a:r>
              <a:rPr lang="en-US" sz="2000" b="1" baseline="-25000" dirty="0" smtClean="0">
                <a:latin typeface="Helvetica Light"/>
                <a:cs typeface="Helvetica Light"/>
              </a:rPr>
              <a:t>2</a:t>
            </a:r>
            <a:r>
              <a:rPr lang="en-US" sz="2000" b="1" dirty="0" smtClean="0">
                <a:latin typeface="Helvetica Light"/>
                <a:cs typeface="Helvetica Light"/>
              </a:rPr>
              <a:t>(</a:t>
            </a:r>
            <a:r>
              <a:rPr lang="en-US" sz="2000" b="1" dirty="0" err="1" smtClean="0">
                <a:latin typeface="Helvetica Light"/>
                <a:cs typeface="Helvetica Light"/>
              </a:rPr>
              <a:t>bypdc</a:t>
            </a:r>
            <a:r>
              <a:rPr lang="en-US" sz="2000" b="1" dirty="0" smtClean="0">
                <a:latin typeface="Helvetica Light"/>
                <a:cs typeface="Helvetica Light"/>
              </a:rPr>
              <a:t>)</a:t>
            </a:r>
            <a:r>
              <a:rPr lang="en-US" sz="2000" b="1" baseline="-25000" dirty="0" smtClean="0">
                <a:latin typeface="Helvetica Light"/>
                <a:cs typeface="Helvetica Light"/>
              </a:rPr>
              <a:t> 3</a:t>
            </a:r>
            <a:r>
              <a:rPr lang="en-US" sz="2000" b="1" dirty="0" smtClean="0">
                <a:latin typeface="Helvetica Light"/>
                <a:cs typeface="Helvetica Light"/>
              </a:rPr>
              <a:t>(H2O)</a:t>
            </a:r>
            <a:r>
              <a:rPr lang="en-US" sz="2000" b="1" baseline="-25000" dirty="0" smtClean="0">
                <a:latin typeface="Helvetica Light"/>
                <a:cs typeface="Helvetica Light"/>
              </a:rPr>
              <a:t>3</a:t>
            </a:r>
            <a:endParaRPr lang="en-US" sz="2000" b="1" baseline="-25000" dirty="0">
              <a:latin typeface="Helvetica Light"/>
              <a:cs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1</a:t>
            </a:r>
          </a:p>
          <a:p>
            <a:r>
              <a:rPr lang="en-US" dirty="0" smtClean="0"/>
              <a:t>Figure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67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2</a:t>
            </a:r>
          </a:p>
          <a:p>
            <a:r>
              <a:rPr lang="en-US" dirty="0" smtClean="0"/>
              <a:t>Figure 1</a:t>
            </a:r>
            <a:endParaRPr lang="en-US" dirty="0"/>
          </a:p>
        </p:txBody>
      </p:sp>
      <p:pic>
        <p:nvPicPr>
          <p:cNvPr id="35" name="Picture 34" descr="topology_mof.tg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7" r="7537"/>
          <a:stretch/>
        </p:blipFill>
        <p:spPr>
          <a:xfrm>
            <a:off x="939800" y="0"/>
            <a:ext cx="7213600" cy="6858000"/>
          </a:xfrm>
          <a:prstGeom prst="rect">
            <a:avLst/>
          </a:prstGeom>
        </p:spPr>
      </p:pic>
      <p:sp>
        <p:nvSpPr>
          <p:cNvPr id="36" name="Lightning Bolt 35"/>
          <p:cNvSpPr/>
          <p:nvPr/>
        </p:nvSpPr>
        <p:spPr>
          <a:xfrm>
            <a:off x="1320800" y="1870655"/>
            <a:ext cx="596900" cy="579965"/>
          </a:xfrm>
          <a:prstGeom prst="lightningBolt">
            <a:avLst/>
          </a:prstGeom>
          <a:gradFill flip="none" rotWithShape="1">
            <a:gsLst>
              <a:gs pos="100000">
                <a:srgbClr val="FFFF00"/>
              </a:gs>
              <a:gs pos="2000">
                <a:srgbClr val="FF0000"/>
              </a:gs>
              <a:gs pos="81000">
                <a:srgbClr val="FFFF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rved Left Arrow 36"/>
          <p:cNvSpPr/>
          <p:nvPr/>
        </p:nvSpPr>
        <p:spPr>
          <a:xfrm>
            <a:off x="2222500" y="2376538"/>
            <a:ext cx="355600" cy="784124"/>
          </a:xfrm>
          <a:prstGeom prst="curvedLeftArrow">
            <a:avLst/>
          </a:prstGeom>
          <a:solidFill>
            <a:srgbClr val="E29F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25543" y="2559941"/>
            <a:ext cx="1044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 Light"/>
                <a:cs typeface="Helvetica Light"/>
              </a:rPr>
              <a:t>Antenna </a:t>
            </a:r>
          </a:p>
          <a:p>
            <a:pPr algn="ctr"/>
            <a:r>
              <a:rPr lang="en-US" dirty="0" smtClean="0">
                <a:latin typeface="Helvetica Light"/>
                <a:cs typeface="Helvetica Light"/>
              </a:rPr>
              <a:t>Effect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02000" y="4076217"/>
            <a:ext cx="1664291" cy="646331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 Light"/>
                <a:cs typeface="Helvetica Light"/>
              </a:rPr>
              <a:t>Dope Metal:</a:t>
            </a:r>
          </a:p>
          <a:p>
            <a:pPr algn="ctr"/>
            <a:r>
              <a:rPr lang="en-US" dirty="0" smtClean="0">
                <a:latin typeface="Helvetica Light"/>
                <a:cs typeface="Helvetica Light"/>
              </a:rPr>
              <a:t>Tune Emission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24561" y="2174976"/>
            <a:ext cx="1762861" cy="646331"/>
          </a:xfrm>
          <a:prstGeom prst="rect">
            <a:avLst/>
          </a:prstGeom>
          <a:solidFill>
            <a:schemeClr val="bg1"/>
          </a:solidFill>
          <a:ln w="1905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 Light"/>
                <a:cs typeface="Helvetica Light"/>
              </a:rPr>
              <a:t>Guest Induced</a:t>
            </a:r>
          </a:p>
          <a:p>
            <a:pPr algn="ctr"/>
            <a:r>
              <a:rPr lang="en-US" dirty="0" smtClean="0">
                <a:latin typeface="Helvetica Light"/>
                <a:cs typeface="Helvetica Light"/>
              </a:rPr>
              <a:t> Luminescence</a:t>
            </a:r>
          </a:p>
        </p:txBody>
      </p:sp>
    </p:spTree>
    <p:extLst>
      <p:ext uri="{BB962C8B-B14F-4D97-AF65-F5344CB8AC3E}">
        <p14:creationId xmlns:p14="http://schemas.microsoft.com/office/powerpoint/2010/main" val="324866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2</a:t>
            </a:r>
          </a:p>
          <a:p>
            <a:r>
              <a:rPr lang="en-US" dirty="0" smtClean="0"/>
              <a:t>Figure 1</a:t>
            </a:r>
            <a:endParaRPr lang="en-US" dirty="0"/>
          </a:p>
        </p:txBody>
      </p:sp>
      <p:pic>
        <p:nvPicPr>
          <p:cNvPr id="35" name="Picture 34" descr="topology_mof.tga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7" t="20741" r="25428" b="20741"/>
          <a:stretch/>
        </p:blipFill>
        <p:spPr>
          <a:xfrm>
            <a:off x="504594" y="196488"/>
            <a:ext cx="8423506" cy="5928347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36" name="Lightning Bolt 35"/>
          <p:cNvSpPr/>
          <p:nvPr/>
        </p:nvSpPr>
        <p:spPr>
          <a:xfrm>
            <a:off x="1471817" y="928498"/>
            <a:ext cx="866540" cy="841955"/>
          </a:xfrm>
          <a:prstGeom prst="lightningBolt">
            <a:avLst/>
          </a:prstGeom>
          <a:gradFill flip="none" rotWithShape="1">
            <a:gsLst>
              <a:gs pos="100000">
                <a:srgbClr val="FFFF00"/>
              </a:gs>
              <a:gs pos="2000">
                <a:srgbClr val="FF0000"/>
              </a:gs>
              <a:gs pos="81000">
                <a:srgbClr val="FFFF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rved Left Arrow 36"/>
          <p:cNvSpPr/>
          <p:nvPr/>
        </p:nvSpPr>
        <p:spPr>
          <a:xfrm>
            <a:off x="2565400" y="1710285"/>
            <a:ext cx="508000" cy="1120177"/>
          </a:xfrm>
          <a:prstGeom prst="curvedLeftArrow">
            <a:avLst/>
          </a:prstGeom>
          <a:solidFill>
            <a:srgbClr val="E29F1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821" y="1973759"/>
            <a:ext cx="1513836" cy="83099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Antenna </a:t>
            </a:r>
          </a:p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Effect</a:t>
            </a:r>
            <a:endParaRPr lang="en-US" sz="2400" b="1" dirty="0">
              <a:latin typeface="Helvetica Light"/>
              <a:cs typeface="Helvetica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24299" y="4112868"/>
            <a:ext cx="2209801" cy="83099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Dope Metal:</a:t>
            </a:r>
          </a:p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Tune Emission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265961" y="1447287"/>
            <a:ext cx="2550417" cy="830997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Guest Induced</a:t>
            </a:r>
          </a:p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 Luminescence</a:t>
            </a:r>
          </a:p>
        </p:txBody>
      </p:sp>
    </p:spTree>
    <p:extLst>
      <p:ext uri="{BB962C8B-B14F-4D97-AF65-F5344CB8AC3E}">
        <p14:creationId xmlns:p14="http://schemas.microsoft.com/office/powerpoint/2010/main" val="361204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MOF.tga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t="39774" r="28127" b="13148"/>
          <a:stretch/>
        </p:blipFill>
        <p:spPr>
          <a:xfrm>
            <a:off x="3924300" y="1900205"/>
            <a:ext cx="3543300" cy="2781282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2</a:t>
            </a:r>
          </a:p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24" name="Lightning Bolt 23"/>
          <p:cNvSpPr/>
          <p:nvPr/>
        </p:nvSpPr>
        <p:spPr>
          <a:xfrm>
            <a:off x="5562600" y="2562157"/>
            <a:ext cx="753670" cy="732287"/>
          </a:xfrm>
          <a:prstGeom prst="lightningBolt">
            <a:avLst/>
          </a:prstGeom>
          <a:gradFill flip="none" rotWithShape="1">
            <a:gsLst>
              <a:gs pos="100000">
                <a:srgbClr val="FFFF00"/>
              </a:gs>
              <a:gs pos="2000">
                <a:srgbClr val="FF0000"/>
              </a:gs>
              <a:gs pos="81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rved Left Arrow 9"/>
          <p:cNvSpPr/>
          <p:nvPr/>
        </p:nvSpPr>
        <p:spPr>
          <a:xfrm>
            <a:off x="6426200" y="3259105"/>
            <a:ext cx="533400" cy="660835"/>
          </a:xfrm>
          <a:prstGeom prst="curvedLeftArrow">
            <a:avLst>
              <a:gd name="adj1" fmla="val 25000"/>
              <a:gd name="adj2" fmla="val 61713"/>
              <a:gd name="adj3" fmla="val 25000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98500" y="2071284"/>
            <a:ext cx="2941409" cy="2406302"/>
            <a:chOff x="596900" y="1677584"/>
            <a:chExt cx="2941409" cy="2406302"/>
          </a:xfrm>
        </p:grpSpPr>
        <p:pic>
          <p:nvPicPr>
            <p:cNvPr id="34" name="Picture 33" descr="hopo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26" y="1677584"/>
              <a:ext cx="2797783" cy="2406302"/>
            </a:xfrm>
            <a:prstGeom prst="rect">
              <a:avLst/>
            </a:prstGeom>
          </p:spPr>
        </p:pic>
        <p:sp>
          <p:nvSpPr>
            <p:cNvPr id="23" name="Lightning Bolt 22"/>
            <p:cNvSpPr/>
            <p:nvPr/>
          </p:nvSpPr>
          <p:spPr>
            <a:xfrm>
              <a:off x="596900" y="3025997"/>
              <a:ext cx="596900" cy="579965"/>
            </a:xfrm>
            <a:prstGeom prst="lightningBolt">
              <a:avLst/>
            </a:prstGeom>
            <a:gradFill flip="none" rotWithShape="1">
              <a:gsLst>
                <a:gs pos="100000">
                  <a:srgbClr val="FFFF00"/>
                </a:gs>
                <a:gs pos="2000">
                  <a:srgbClr val="FF0000"/>
                </a:gs>
                <a:gs pos="81000">
                  <a:srgbClr val="FFFF00"/>
                </a:gs>
              </a:gsLst>
              <a:lin ang="0" scaled="1"/>
              <a:tileRect/>
            </a:gra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rved Left Arrow 10"/>
            <p:cNvSpPr/>
            <p:nvPr/>
          </p:nvSpPr>
          <p:spPr>
            <a:xfrm rot="14395256">
              <a:off x="1464619" y="2575810"/>
              <a:ext cx="355600" cy="993573"/>
            </a:xfrm>
            <a:prstGeom prst="curvedLeftArrow">
              <a:avLst>
                <a:gd name="adj1" fmla="val 25000"/>
                <a:gd name="adj2" fmla="val 82400"/>
                <a:gd name="adj3" fmla="val 25000"/>
              </a:avLst>
            </a:prstGeom>
            <a:solidFill>
              <a:srgbClr val="FF66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237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0-14 at 1.3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752600"/>
            <a:ext cx="3543300" cy="2336800"/>
          </a:xfrm>
          <a:prstGeom prst="rect">
            <a:avLst/>
          </a:prstGeom>
        </p:spPr>
      </p:pic>
      <p:pic>
        <p:nvPicPr>
          <p:cNvPr id="5" name="Picture 4" descr="cluster_cu6.tga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19259" r="20489" b="18333"/>
          <a:stretch/>
        </p:blipFill>
        <p:spPr>
          <a:xfrm>
            <a:off x="4102101" y="1587500"/>
            <a:ext cx="3111499" cy="265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68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27678" y="137636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Proposal 2</a:t>
            </a:r>
          </a:p>
          <a:p>
            <a:r>
              <a:rPr lang="en-US" dirty="0" smtClean="0"/>
              <a:t>Figure 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7000" y="474960"/>
            <a:ext cx="126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6"/>
                </a:solidFill>
              </a:rPr>
              <a:t>Sarin</a:t>
            </a:r>
            <a:r>
              <a:rPr lang="en-US" b="1" dirty="0" smtClean="0">
                <a:solidFill>
                  <a:schemeClr val="accent6"/>
                </a:solidFill>
              </a:rPr>
              <a:t> (GB)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2300" y="474960"/>
            <a:ext cx="142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6"/>
                </a:solidFill>
              </a:rPr>
              <a:t>Soman</a:t>
            </a:r>
            <a:r>
              <a:rPr lang="en-US" b="1" dirty="0" smtClean="0">
                <a:solidFill>
                  <a:schemeClr val="accent6"/>
                </a:solidFill>
              </a:rPr>
              <a:t> (GD)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51300" y="51306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VX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1014" y="471785"/>
            <a:ext cx="22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Sulfur mustard (HD)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26114" y="463371"/>
            <a:ext cx="1370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Lewisite (L)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46514" y="910708"/>
            <a:ext cx="749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CEES</a:t>
            </a:r>
          </a:p>
          <a:p>
            <a:r>
              <a:rPr lang="en-US" dirty="0" smtClean="0"/>
              <a:t>CEPS</a:t>
            </a:r>
          </a:p>
          <a:p>
            <a:r>
              <a:rPr lang="en-US" dirty="0" smtClean="0"/>
              <a:t>DES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6300" y="4297681"/>
            <a:ext cx="28827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HKUST1:</a:t>
            </a:r>
          </a:p>
          <a:p>
            <a:r>
              <a:rPr lang="en-US" dirty="0" smtClean="0"/>
              <a:t>HD and CEES (Ref 45)</a:t>
            </a:r>
          </a:p>
          <a:p>
            <a:r>
              <a:rPr lang="en-US" dirty="0" smtClean="0"/>
              <a:t>CEPS</a:t>
            </a:r>
          </a:p>
          <a:p>
            <a:r>
              <a:rPr lang="en-US" dirty="0" err="1" smtClean="0"/>
              <a:t>CEClP</a:t>
            </a:r>
            <a:r>
              <a:rPr lang="en-US" dirty="0" smtClean="0"/>
              <a:t> and DECNP (Ref 48)</a:t>
            </a:r>
          </a:p>
          <a:p>
            <a:endParaRPr lang="en-US" dirty="0"/>
          </a:p>
          <a:p>
            <a:r>
              <a:rPr lang="en-US" dirty="0" smtClean="0"/>
              <a:t>Zn-DMCP</a:t>
            </a:r>
          </a:p>
          <a:p>
            <a:r>
              <a:rPr lang="en-US" dirty="0" smtClean="0"/>
              <a:t>DIFP and DES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4714" y="970518"/>
            <a:ext cx="2606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DEClP</a:t>
            </a:r>
            <a:endParaRPr lang="en-US" dirty="0" smtClean="0"/>
          </a:p>
          <a:p>
            <a:r>
              <a:rPr lang="en-US" dirty="0" smtClean="0"/>
              <a:t>DECNP</a:t>
            </a:r>
          </a:p>
          <a:p>
            <a:r>
              <a:rPr lang="en-US" dirty="0" smtClean="0"/>
              <a:t>DIFP</a:t>
            </a:r>
          </a:p>
          <a:p>
            <a:r>
              <a:rPr lang="en-US" dirty="0" smtClean="0"/>
              <a:t>MPA (poor reactivity </a:t>
            </a:r>
            <a:r>
              <a:rPr lang="en-US" dirty="0" err="1" smtClean="0"/>
              <a:t>sim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98415" y="910708"/>
            <a:ext cx="113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PMPA? (check Ref 51)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8000" y="2342118"/>
            <a:ext cx="1138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DMMP (ads </a:t>
            </a:r>
            <a:r>
              <a:rPr lang="en-US" dirty="0" err="1" smtClean="0"/>
              <a:t>sim</a:t>
            </a:r>
            <a:r>
              <a:rPr lang="en-US" dirty="0" smtClean="0"/>
              <a:t> for G-agents and VX)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51300" y="4467862"/>
            <a:ext cx="2882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DMMP For HKUST1 MOF5 and NENU-11</a:t>
            </a:r>
          </a:p>
          <a:p>
            <a:endParaRPr lang="en-US" dirty="0"/>
          </a:p>
          <a:p>
            <a:r>
              <a:rPr lang="en-US" dirty="0" smtClean="0"/>
              <a:t>Alpha-PbO2: MPA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79114" y="4297681"/>
            <a:ext cx="288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Mil-101 an Mil53 modified </a:t>
            </a:r>
            <a:r>
              <a:rPr lang="en-US" dirty="0" err="1" smtClean="0"/>
              <a:t>Fws</a:t>
            </a:r>
            <a:endParaRPr lang="en-US" dirty="0" smtClean="0"/>
          </a:p>
          <a:p>
            <a:r>
              <a:rPr lang="en-US" dirty="0" smtClean="0"/>
              <a:t>For DIFP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0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6064</TotalTime>
  <Words>297</Words>
  <Application>Microsoft Macintosh PowerPoint</Application>
  <PresentationFormat>On-screen Show (4:3)</PresentationFormat>
  <Paragraphs>105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Bess Vlaisavljevich</dc:creator>
  <cp:lastModifiedBy>Bess Vlaisavljevich</cp:lastModifiedBy>
  <cp:revision>118</cp:revision>
  <dcterms:created xsi:type="dcterms:W3CDTF">2014-08-03T22:46:29Z</dcterms:created>
  <dcterms:modified xsi:type="dcterms:W3CDTF">2014-10-28T23:59:59Z</dcterms:modified>
</cp:coreProperties>
</file>